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11"/>
  </p:notesMasterIdLst>
  <p:sldIdLst>
    <p:sldId id="271" r:id="rId2"/>
    <p:sldId id="315" r:id="rId3"/>
    <p:sldId id="316" r:id="rId4"/>
    <p:sldId id="317" r:id="rId5"/>
    <p:sldId id="318" r:id="rId6"/>
    <p:sldId id="320" r:id="rId7"/>
    <p:sldId id="319" r:id="rId8"/>
    <p:sldId id="279" r:id="rId9"/>
    <p:sldId id="321" r:id="rId1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2464" autoAdjust="0"/>
  </p:normalViewPr>
  <p:slideViewPr>
    <p:cSldViewPr>
      <p:cViewPr>
        <p:scale>
          <a:sx n="80" d="100"/>
          <a:sy n="80" d="100"/>
        </p:scale>
        <p:origin x="-2502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F8B0B86-EB4D-4584-98F3-BB06CE5BB496}" type="datetimeFigureOut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B0F9843-6B03-4ED3-847B-93857C7C72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7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3BDD9C4-381B-4E17-8445-7B33D7872EAF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10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  <a:endParaRPr lang="fr-FR"/>
          </a:p>
        </p:txBody>
      </p:sp>
      <p:sp>
        <p:nvSpPr>
          <p:cNvPr id="11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FC71E3D-2308-4A4E-971B-4A4377111D2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60736-BB64-4D24-B4E7-09594551C95B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CDCA1-2521-4494-8B10-DC7F361F54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7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7BBD8-C560-4EF6-ADA7-1404B198C406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8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726CCEA-45A6-4510-8BE2-71AD0B033A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9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064465A-332E-4A43-9821-9CD5D8231E06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6" name="Espace réservé du numéro de diapositive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4D37192-C5D0-4437-AB01-5B8BA533997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Espace réservé du pied de page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FB60F8D-04DD-4DA7-9E66-03146AA394AA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8" name="Espace réservé du numéro de diapositiv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B399571-8F3B-4300-AAC7-8B40F784F1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9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082A5-D3FE-4A20-8FD6-751C72AB32BB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BF3B8-7762-4909-890F-A81D54A7367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186FB-0EB1-401D-B5B6-6F29818D607A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C72C1BD-E1AF-4C0F-9B89-BBF6B6C0AE2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9BFB8-9120-4351-98E2-F325774299DA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841A6-28C4-4144-BB7F-99A0176A19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9" name="Espace réservé de la dat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771B8E2-A92F-45BE-9863-AAC968226AFE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10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 smtClean="0"/>
            </a:lvl1pPr>
          </a:lstStyle>
          <a:p>
            <a:pPr>
              <a:defRPr/>
            </a:pPr>
            <a:fld id="{31E593AF-707C-42BE-99E9-9A0B9DCBDBB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1" name="Espace réservé du pied de page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86834-A9CA-47A4-8041-D00DC40F3C2E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E5F8A-2EE3-4B22-8D09-1E5C6FA63F9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F2211-329E-404F-A108-34F6AA01394B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BA6AA-4B1E-4B5A-AADE-C263B64BCF2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7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F9C3EF-6CD1-4A8B-B1C6-427A89260207}" type="datetime1">
              <a:rPr lang="fr-FR"/>
              <a:pPr>
                <a:defRPr/>
              </a:pPr>
              <a:t>06/04/2021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Formation Gestan - C.Badré – novembre 2020</a:t>
            </a:r>
            <a:endParaRPr lang="fr-FR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2B1348-18AC-4269-807B-64213AD6E0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27" r:id="rId2"/>
    <p:sldLayoutId id="2147483732" r:id="rId3"/>
    <p:sldLayoutId id="2147483733" r:id="rId4"/>
    <p:sldLayoutId id="2147483734" r:id="rId5"/>
    <p:sldLayoutId id="2147483728" r:id="rId6"/>
    <p:sldLayoutId id="2147483735" r:id="rId7"/>
    <p:sldLayoutId id="2147483729" r:id="rId8"/>
    <p:sldLayoutId id="2147483736" r:id="rId9"/>
    <p:sldLayoutId id="2147483730" r:id="rId10"/>
    <p:sldLayoutId id="2147483737" r:id="rId11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>
        <a:spcBef>
          <a:spcPts val="400"/>
        </a:spcBef>
        <a:spcAft>
          <a:spcPct val="0"/>
        </a:spcAft>
        <a:buClr>
          <a:srgbClr val="0BD0D9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>
        <a:spcBef>
          <a:spcPts val="400"/>
        </a:spcBef>
        <a:spcAft>
          <a:spcPct val="0"/>
        </a:spcAft>
        <a:buClr>
          <a:srgbClr val="10CF9B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Présentation </a:t>
            </a:r>
            <a:r>
              <a:rPr lang="fr-FR" sz="3200" dirty="0" smtClean="0"/>
              <a:t>des fonctionnalités comptables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7" name="Image 6" descr="gestan_new_logo_300dp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0235" y="4429132"/>
            <a:ext cx="6590223" cy="178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Traitement des opérations courantes</a:t>
            </a: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À partir des factures de ventes, génération des écritures comptables de ventes et de règlements</a:t>
            </a:r>
          </a:p>
          <a:p>
            <a:r>
              <a:rPr lang="fr-FR" dirty="0" smtClean="0"/>
              <a:t>Pour les achats et autres charges, soit</a:t>
            </a:r>
          </a:p>
          <a:p>
            <a:pPr lvl="1"/>
            <a:r>
              <a:rPr lang="fr-FR" sz="2800" dirty="0" smtClean="0"/>
              <a:t>Via le menu, </a:t>
            </a:r>
            <a:r>
              <a:rPr lang="fr-FR" sz="2800" dirty="0" smtClean="0"/>
              <a:t>« commande/facture fournisseurs » </a:t>
            </a:r>
            <a:r>
              <a:rPr lang="fr-FR" sz="2800" dirty="0" smtClean="0"/>
              <a:t>ou</a:t>
            </a:r>
          </a:p>
          <a:p>
            <a:pPr lvl="1"/>
            <a:r>
              <a:rPr lang="fr-FR" sz="2800" dirty="0" smtClean="0"/>
              <a:t>Via le menu </a:t>
            </a:r>
            <a:r>
              <a:rPr lang="fr-FR" sz="2800" dirty="0" smtClean="0"/>
              <a:t>« écriture »</a:t>
            </a:r>
            <a:endParaRPr lang="fr-FR" sz="2800" dirty="0" smtClean="0"/>
          </a:p>
          <a:p>
            <a:pPr lvl="1">
              <a:buNone/>
            </a:pPr>
            <a:r>
              <a:rPr lang="fr-FR" sz="2800" dirty="0" smtClean="0"/>
              <a:t>Génération des </a:t>
            </a:r>
            <a:r>
              <a:rPr lang="fr-FR" sz="2800" dirty="0" smtClean="0"/>
              <a:t>écritures comptables d’achats </a:t>
            </a:r>
            <a:r>
              <a:rPr lang="fr-FR" sz="2800" dirty="0" smtClean="0"/>
              <a:t>et de </a:t>
            </a:r>
            <a:r>
              <a:rPr lang="fr-FR" sz="2800" dirty="0" smtClean="0"/>
              <a:t>règlements</a:t>
            </a:r>
          </a:p>
          <a:p>
            <a:pPr lvl="1">
              <a:buNone/>
            </a:pPr>
            <a:r>
              <a:rPr lang="fr-FR" sz="2800" dirty="0" smtClean="0">
                <a:latin typeface="Calibri"/>
              </a:rPr>
              <a:t>→ </a:t>
            </a:r>
            <a:r>
              <a:rPr lang="fr-FR" sz="2400" dirty="0" smtClean="0">
                <a:latin typeface="Calibri"/>
              </a:rPr>
              <a:t>génération des journaux AC, VT, BQ ainsi que du grand livre et de la balance des opérations courantes</a:t>
            </a:r>
            <a:endParaRPr lang="fr-FR" sz="2800" dirty="0" smtClean="0">
              <a:latin typeface="Calibri"/>
            </a:endParaRPr>
          </a:p>
          <a:p>
            <a:pPr lvl="1">
              <a:buNone/>
            </a:pPr>
            <a:endParaRPr lang="fr-FR" sz="2800" dirty="0" smtClean="0">
              <a:latin typeface="Calibri"/>
            </a:endParaRPr>
          </a:p>
          <a:p>
            <a:pPr lvl="1">
              <a:buNone/>
            </a:pPr>
            <a:endParaRPr lang="fr-FR" sz="2800" dirty="0" smtClean="0"/>
          </a:p>
          <a:p>
            <a:pPr lvl="1">
              <a:buNone/>
            </a:pPr>
            <a:r>
              <a:rPr lang="fr-FR" sz="2800" dirty="0" smtClean="0"/>
              <a:t> 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Gestan - </a:t>
            </a:r>
            <a:r>
              <a:rPr lang="fr-FR" dirty="0" err="1" smtClean="0"/>
              <a:t>C.Badré</a:t>
            </a:r>
            <a:r>
              <a:rPr lang="fr-FR" dirty="0" smtClean="0"/>
              <a:t> – MAJ 2021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1726CCEA-45A6-4510-8BE2-71AD0B033A9E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Traitement des opérations courantes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/>
              <a:t>Quand les charges et les produits sont enregistrés possibilité : </a:t>
            </a:r>
          </a:p>
          <a:p>
            <a:r>
              <a:rPr lang="fr-FR" dirty="0" smtClean="0"/>
              <a:t>d’effectuer le </a:t>
            </a:r>
            <a:r>
              <a:rPr lang="fr-FR" b="1" dirty="0" smtClean="0"/>
              <a:t>rapprochement bancaire </a:t>
            </a:r>
            <a:r>
              <a:rPr lang="fr-FR" dirty="0" smtClean="0"/>
              <a:t>(avec plusieurs banque, une caisse </a:t>
            </a:r>
            <a:r>
              <a:rPr lang="fr-FR" dirty="0" err="1" smtClean="0"/>
              <a:t>etc</a:t>
            </a:r>
            <a:r>
              <a:rPr lang="fr-FR" dirty="0" smtClean="0"/>
              <a:t>)</a:t>
            </a:r>
          </a:p>
          <a:p>
            <a:r>
              <a:rPr lang="fr-FR" dirty="0" smtClean="0"/>
              <a:t>de réaliser la déclaration de </a:t>
            </a:r>
            <a:r>
              <a:rPr lang="fr-FR" b="1" dirty="0" smtClean="0"/>
              <a:t>TVA CA3</a:t>
            </a:r>
          </a:p>
          <a:p>
            <a:r>
              <a:rPr lang="fr-FR" dirty="0" smtClean="0"/>
              <a:t>de suivre l’évolution du </a:t>
            </a:r>
            <a:r>
              <a:rPr lang="fr-FR" b="1" dirty="0" smtClean="0"/>
              <a:t>CA</a:t>
            </a:r>
            <a:r>
              <a:rPr lang="fr-FR" dirty="0" smtClean="0"/>
              <a:t>, par produits, factures…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dirty="0"/>
              <a:t>Gestan - </a:t>
            </a:r>
            <a:r>
              <a:rPr lang="fr-FR" dirty="0" err="1"/>
              <a:t>C.Badré</a:t>
            </a:r>
            <a:r>
              <a:rPr lang="fr-FR" dirty="0"/>
              <a:t> – MAJ 2021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E8CDCA1-2521-4494-8B10-DC7F361F54FD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Particularités de Gestan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28596" y="1600200"/>
            <a:ext cx="8501122" cy="4495800"/>
          </a:xfrm>
        </p:spPr>
        <p:txBody>
          <a:bodyPr/>
          <a:lstStyle/>
          <a:p>
            <a:pPr>
              <a:buNone/>
            </a:pPr>
            <a:r>
              <a:rPr lang="fr-FR" dirty="0" smtClean="0"/>
              <a:t>Gestan permet à des personnes « non comptables » de suivre les opérations courantes, aussi cela suppose d’avoir fait un </a:t>
            </a:r>
            <a:r>
              <a:rPr lang="fr-FR" b="1" i="1" dirty="0" smtClean="0"/>
              <a:t>paramétrage</a:t>
            </a:r>
            <a:r>
              <a:rPr lang="fr-FR" dirty="0" smtClean="0"/>
              <a:t> sérieux du logiciel c’est-à-dire :</a:t>
            </a:r>
          </a:p>
          <a:p>
            <a:pPr lvl="1"/>
            <a:r>
              <a:rPr lang="fr-FR" dirty="0" smtClean="0"/>
              <a:t>Chargement du plan comptable</a:t>
            </a:r>
          </a:p>
          <a:p>
            <a:pPr lvl="1"/>
            <a:r>
              <a:rPr lang="fr-FR" dirty="0" smtClean="0"/>
              <a:t>Choix des journaux, paramétrage des comptes bancaires</a:t>
            </a:r>
          </a:p>
          <a:p>
            <a:pPr lvl="1"/>
            <a:r>
              <a:rPr lang="fr-FR" dirty="0" smtClean="0"/>
              <a:t>Paramétrage de la TVA </a:t>
            </a:r>
            <a:r>
              <a:rPr lang="fr-FR" sz="2400" dirty="0" smtClean="0"/>
              <a:t>(choix du régime, taux, comptes)</a:t>
            </a:r>
            <a:endParaRPr lang="fr-FR" dirty="0" smtClean="0"/>
          </a:p>
          <a:p>
            <a:pPr lvl="1"/>
            <a:r>
              <a:rPr lang="fr-FR" dirty="0" smtClean="0"/>
              <a:t>Création des imputations liées à l’activité</a:t>
            </a:r>
          </a:p>
          <a:p>
            <a:pPr lvl="1"/>
            <a:r>
              <a:rPr lang="fr-FR" dirty="0" smtClean="0"/>
              <a:t>Création des liaisons comptables sur le catalogue produit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dirty="0"/>
              <a:t>Gestan - </a:t>
            </a:r>
            <a:r>
              <a:rPr lang="fr-FR" dirty="0" err="1"/>
              <a:t>C.Badré</a:t>
            </a:r>
            <a:r>
              <a:rPr lang="fr-FR" dirty="0"/>
              <a:t> – MAJ 2021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E8CDCA1-2521-4494-8B10-DC7F361F54FD}" type="slidenum">
              <a:rPr lang="fr-FR" smtClean="0"/>
              <a:pPr>
                <a:defRPr/>
              </a:pPr>
              <a:t>4</a:t>
            </a:fld>
            <a:endParaRPr lang="fr-F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Particularités de Gestan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42910" y="1643050"/>
            <a:ext cx="8153400" cy="4495800"/>
          </a:xfrm>
        </p:spPr>
        <p:txBody>
          <a:bodyPr/>
          <a:lstStyle/>
          <a:p>
            <a:pPr>
              <a:buNone/>
            </a:pPr>
            <a:r>
              <a:rPr lang="fr-FR" sz="2800" dirty="0" smtClean="0"/>
              <a:t>Gestan n’étant pas un logiciel de comptabilité, il permet d’assurer les opérations « au quotidien » et </a:t>
            </a:r>
            <a:r>
              <a:rPr lang="fr-FR" sz="2800" b="1" dirty="0" smtClean="0"/>
              <a:t>il ne traite pas les opérations d’inventaire :</a:t>
            </a:r>
          </a:p>
          <a:p>
            <a:pPr lvl="1"/>
            <a:r>
              <a:rPr lang="fr-FR" sz="2400" dirty="0" smtClean="0"/>
              <a:t>Écritures d’amortissement des immobilisations</a:t>
            </a:r>
          </a:p>
          <a:p>
            <a:pPr lvl="1"/>
            <a:r>
              <a:rPr lang="fr-FR" sz="2400" dirty="0" smtClean="0"/>
              <a:t>Ecritures de provision</a:t>
            </a:r>
          </a:p>
          <a:p>
            <a:pPr lvl="1"/>
            <a:r>
              <a:rPr lang="fr-FR" sz="2400" dirty="0" smtClean="0"/>
              <a:t>Enregistrement des paies </a:t>
            </a:r>
            <a:r>
              <a:rPr lang="fr-FR" sz="1600" dirty="0" smtClean="0"/>
              <a:t>(seul les versements sont enregistrés)</a:t>
            </a:r>
          </a:p>
          <a:p>
            <a:pPr lvl="1"/>
            <a:r>
              <a:rPr lang="fr-FR" sz="2400" dirty="0" smtClean="0"/>
              <a:t>Régularisations des charges et produits (charges à payer, charges constatées d’avance </a:t>
            </a:r>
            <a:r>
              <a:rPr lang="fr-FR" sz="2400" dirty="0" err="1" smtClean="0"/>
              <a:t>etc</a:t>
            </a:r>
            <a:r>
              <a:rPr lang="fr-FR" sz="2400" dirty="0" smtClean="0"/>
              <a:t> ...)</a:t>
            </a:r>
          </a:p>
          <a:p>
            <a:pPr lvl="1"/>
            <a:r>
              <a:rPr lang="fr-FR" sz="2400" dirty="0" smtClean="0"/>
              <a:t>Calcul du résultat fiscal et autres déclarations</a:t>
            </a:r>
            <a:endParaRPr lang="fr-FR" sz="2400" dirty="0" smtClean="0"/>
          </a:p>
          <a:p>
            <a:pPr>
              <a:buNone/>
            </a:pPr>
            <a:r>
              <a:rPr lang="fr-FR" sz="2800" b="1" dirty="0" smtClean="0">
                <a:latin typeface="Calibri"/>
              </a:rPr>
              <a:t>→ </a:t>
            </a:r>
            <a:r>
              <a:rPr lang="fr-FR" sz="1800" b="1" dirty="0" smtClean="0">
                <a:latin typeface="Calibri"/>
              </a:rPr>
              <a:t>Ces opérations sont réalisées par l’expert-comptable, car elles requièrent des compétences particulières, ce dernier travaille à partir du FEC (fichier des écritures comptables) que l’utilisateur Gestan exporte en fin d’année.</a:t>
            </a:r>
            <a:endParaRPr lang="fr-FR" sz="2800" b="1" dirty="0" smtClean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E8CDCA1-2521-4494-8B10-DC7F361F54FD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Particularités de Gestan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Lorsque l’expert-comptable a réaliser les opérations de inventaire sur son propre logiciel, il y a la possibilité </a:t>
            </a:r>
            <a:r>
              <a:rPr lang="fr-FR" dirty="0" smtClean="0"/>
              <a:t>dans Gestan </a:t>
            </a:r>
            <a:r>
              <a:rPr lang="fr-FR" dirty="0" smtClean="0"/>
              <a:t>de clore l’exercice comptable et </a:t>
            </a:r>
            <a:r>
              <a:rPr lang="fr-FR" b="1" dirty="0" smtClean="0"/>
              <a:t>d’importer la balance d’ouverture</a:t>
            </a:r>
            <a:r>
              <a:rPr lang="fr-FR" dirty="0" smtClean="0"/>
              <a:t>, communiquée par l’expert comptable pour conserver les reports à nouveau pour l’exercice suivant.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dirty="0"/>
              <a:t>Gestan - </a:t>
            </a:r>
            <a:r>
              <a:rPr lang="fr-FR" dirty="0" err="1"/>
              <a:t>C.Badré</a:t>
            </a:r>
            <a:r>
              <a:rPr lang="fr-FR" dirty="0"/>
              <a:t> – MAJ 2021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E8CDCA1-2521-4494-8B10-DC7F361F54FD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Possibilités de Gestan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b="1" dirty="0" smtClean="0"/>
              <a:t>Distinction des régimes de TVA </a:t>
            </a:r>
            <a:r>
              <a:rPr lang="fr-FR" dirty="0" smtClean="0"/>
              <a:t>(sur encaissements et sur les débits)</a:t>
            </a:r>
          </a:p>
          <a:p>
            <a:r>
              <a:rPr lang="fr-FR" dirty="0" smtClean="0"/>
              <a:t>Traitement des </a:t>
            </a:r>
            <a:r>
              <a:rPr lang="fr-FR" b="1" dirty="0" smtClean="0"/>
              <a:t>acquisitions intra-communautaire</a:t>
            </a:r>
          </a:p>
          <a:p>
            <a:r>
              <a:rPr lang="fr-FR" dirty="0" smtClean="0"/>
              <a:t>Différentes niveaux de </a:t>
            </a:r>
            <a:r>
              <a:rPr lang="fr-FR" b="1" dirty="0" smtClean="0"/>
              <a:t>validation</a:t>
            </a:r>
            <a:r>
              <a:rPr lang="fr-FR" dirty="0" smtClean="0"/>
              <a:t> et de </a:t>
            </a:r>
            <a:r>
              <a:rPr lang="fr-FR" b="1" dirty="0" smtClean="0"/>
              <a:t>verrouillage</a:t>
            </a:r>
            <a:r>
              <a:rPr lang="fr-FR" dirty="0" smtClean="0"/>
              <a:t> des écritures et des pièces</a:t>
            </a:r>
            <a:endParaRPr lang="fr-FR" b="1" dirty="0" smtClean="0"/>
          </a:p>
          <a:p>
            <a:r>
              <a:rPr lang="fr-FR" dirty="0" smtClean="0"/>
              <a:t>Possibilité de faire et d’enregistrer les </a:t>
            </a:r>
            <a:r>
              <a:rPr lang="fr-FR" b="1" dirty="0" smtClean="0"/>
              <a:t>notes de frais, </a:t>
            </a:r>
            <a:r>
              <a:rPr lang="fr-FR" dirty="0" smtClean="0"/>
              <a:t>les remises de chèques, le suivi des prélèvements SEPA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dirty="0"/>
              <a:t>Gestan - </a:t>
            </a:r>
            <a:r>
              <a:rPr lang="fr-FR" dirty="0" err="1"/>
              <a:t>C.Badré</a:t>
            </a:r>
            <a:r>
              <a:rPr lang="fr-FR" dirty="0"/>
              <a:t> – MAJ 2021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E8CDCA1-2521-4494-8B10-DC7F361F54FD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3 menus de la comptabilité</a:t>
            </a:r>
          </a:p>
        </p:txBody>
      </p:sp>
      <p:sp>
        <p:nvSpPr>
          <p:cNvPr id="12291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fr-FR" dirty="0"/>
              <a:t>Gestan - </a:t>
            </a:r>
            <a:r>
              <a:rPr lang="fr-FR" dirty="0" err="1"/>
              <a:t>C.Badré</a:t>
            </a:r>
            <a:r>
              <a:rPr lang="fr-FR" dirty="0"/>
              <a:t> – MAJ 2021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AB4F1F22-0CA8-4E94-B667-DF2D9E9DF6F7}" type="slidenum">
              <a:rPr lang="fr-FR"/>
              <a:pPr>
                <a:defRPr/>
              </a:pPr>
              <a:t>8</a:t>
            </a:fld>
            <a:endParaRPr lang="fr-FR"/>
          </a:p>
        </p:txBody>
      </p:sp>
      <p:sp>
        <p:nvSpPr>
          <p:cNvPr id="12294" name="Espace réservé du contenu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3"/>
            <a:r>
              <a:rPr lang="fr-FR" dirty="0" smtClean="0"/>
              <a:t>Paramétrage général</a:t>
            </a:r>
            <a:endParaRPr lang="fr-FR" dirty="0" smtClean="0"/>
          </a:p>
          <a:p>
            <a:pPr lvl="3"/>
            <a:r>
              <a:rPr lang="fr-FR" dirty="0" smtClean="0"/>
              <a:t>Paramétrage comptabilité</a:t>
            </a:r>
            <a:endParaRPr lang="fr-FR" dirty="0" smtClean="0"/>
          </a:p>
          <a:p>
            <a:pPr lvl="3"/>
            <a:r>
              <a:rPr lang="fr-FR" dirty="0" smtClean="0"/>
              <a:t>Comptabilité	</a:t>
            </a:r>
          </a:p>
          <a:p>
            <a:pPr lvl="1"/>
            <a:endParaRPr lang="fr-FR" dirty="0" smtClean="0"/>
          </a:p>
        </p:txBody>
      </p:sp>
      <p:pic>
        <p:nvPicPr>
          <p:cNvPr id="12295" name="Picture 2"/>
          <p:cNvPicPr>
            <a:picLocks noChangeAspect="1" noChangeArrowheads="1"/>
          </p:cNvPicPr>
          <p:nvPr/>
        </p:nvPicPr>
        <p:blipFill>
          <a:blip r:embed="rId2"/>
          <a:srcRect r="26413" b="54897"/>
          <a:stretch>
            <a:fillRect/>
          </a:stretch>
        </p:blipFill>
        <p:spPr bwMode="auto">
          <a:xfrm>
            <a:off x="857224" y="2887642"/>
            <a:ext cx="6281749" cy="216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Connecteur droit avec flèche 13"/>
          <p:cNvCxnSpPr/>
          <p:nvPr/>
        </p:nvCxnSpPr>
        <p:spPr>
          <a:xfrm rot="16200000" flipH="1">
            <a:off x="4214812" y="3429001"/>
            <a:ext cx="1285883" cy="85725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/>
          <p:nvPr/>
        </p:nvPicPr>
        <p:blipFill>
          <a:blip r:embed="rId3" cstate="print"/>
          <a:srcRect l="31542" t="10596" r="49117" b="55436"/>
          <a:stretch>
            <a:fillRect/>
          </a:stretch>
        </p:blipFill>
        <p:spPr bwMode="auto">
          <a:xfrm>
            <a:off x="5072066" y="4572008"/>
            <a:ext cx="157047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Connecteur droit 16"/>
          <p:cNvCxnSpPr/>
          <p:nvPr/>
        </p:nvCxnSpPr>
        <p:spPr>
          <a:xfrm>
            <a:off x="2428860" y="3286124"/>
            <a:ext cx="571504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17"/>
          <p:cNvCxnSpPr/>
          <p:nvPr/>
        </p:nvCxnSpPr>
        <p:spPr>
          <a:xfrm>
            <a:off x="2500298" y="3429000"/>
            <a:ext cx="571504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18"/>
          <p:cNvCxnSpPr/>
          <p:nvPr/>
        </p:nvCxnSpPr>
        <p:spPr>
          <a:xfrm>
            <a:off x="5072066" y="4643446"/>
            <a:ext cx="42862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sz="half" idx="2"/>
          </p:nvPr>
        </p:nvSpPr>
        <p:spPr>
          <a:xfrm>
            <a:off x="1571604" y="642918"/>
            <a:ext cx="7315200" cy="685800"/>
          </a:xfrm>
        </p:spPr>
        <p:txBody>
          <a:bodyPr/>
          <a:lstStyle/>
          <a:p>
            <a:r>
              <a:rPr lang="fr-FR" dirty="0" smtClean="0"/>
              <a:t>Toutes les informations concernant les possibilités de formation et d’accompagnement au paramétrage de votre logiciel Gestan sur</a:t>
            </a:r>
          </a:p>
          <a:p>
            <a:r>
              <a:rPr lang="fr-FR" dirty="0" smtClean="0"/>
              <a:t>https</a:t>
            </a:r>
            <a:r>
              <a:rPr lang="fr-FR" dirty="0" smtClean="0"/>
              <a:t>://www.gestan.fr/formation-erp-crm-gestan/</a:t>
            </a:r>
            <a:endParaRPr lang="fr-FR" dirty="0"/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r-FR" dirty="0" smtClean="0"/>
              <a:t>Bonne visite sur gestan.fr !</a:t>
            </a:r>
            <a:endParaRPr lang="fr-FR" dirty="0"/>
          </a:p>
        </p:txBody>
      </p:sp>
      <p:pic>
        <p:nvPicPr>
          <p:cNvPr id="10" name="Image 9" descr="gestan_new_logo_300dp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89222" y="5572140"/>
            <a:ext cx="2899698" cy="785818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dian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ébit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3381</TotalTime>
  <Words>283</Words>
  <Application>Microsoft Office PowerPoint</Application>
  <PresentationFormat>Affichage à l'écran (4:3)</PresentationFormat>
  <Paragraphs>58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Tw Cen MT</vt:lpstr>
      <vt:lpstr>Arial</vt:lpstr>
      <vt:lpstr>Wingdings</vt:lpstr>
      <vt:lpstr>Wingdings 2</vt:lpstr>
      <vt:lpstr>Calibri</vt:lpstr>
      <vt:lpstr>Médian</vt:lpstr>
      <vt:lpstr> Présentation des fonctionnalités comptables </vt:lpstr>
      <vt:lpstr>Traitement des opérations courantes</vt:lpstr>
      <vt:lpstr>Traitement des opérations courantes</vt:lpstr>
      <vt:lpstr>Particularités de Gestan</vt:lpstr>
      <vt:lpstr>Particularités de Gestan</vt:lpstr>
      <vt:lpstr>Particularités de Gestan</vt:lpstr>
      <vt:lpstr>Possibilités de Gestan</vt:lpstr>
      <vt:lpstr>Les 3 menus de la comptabilité</vt:lpstr>
      <vt:lpstr>Bonne visite sur gestan.fr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Objectifs de la comptabilité</dc:title>
  <dc:creator>Caroline Mentré</dc:creator>
  <cp:lastModifiedBy>Caroline Mentré</cp:lastModifiedBy>
  <cp:revision>34</cp:revision>
  <dcterms:created xsi:type="dcterms:W3CDTF">2020-10-20T15:32:24Z</dcterms:created>
  <dcterms:modified xsi:type="dcterms:W3CDTF">2021-04-06T13:06:12Z</dcterms:modified>
</cp:coreProperties>
</file>